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26"/>
  </p:notesMasterIdLst>
  <p:sldIdLst>
    <p:sldId id="257" r:id="rId2"/>
    <p:sldId id="261" r:id="rId3"/>
    <p:sldId id="258" r:id="rId4"/>
    <p:sldId id="286" r:id="rId5"/>
    <p:sldId id="291" r:id="rId6"/>
    <p:sldId id="287" r:id="rId7"/>
    <p:sldId id="288" r:id="rId8"/>
    <p:sldId id="292" r:id="rId9"/>
    <p:sldId id="269" r:id="rId10"/>
    <p:sldId id="271" r:id="rId11"/>
    <p:sldId id="293" r:id="rId12"/>
    <p:sldId id="294" r:id="rId13"/>
    <p:sldId id="295" r:id="rId14"/>
    <p:sldId id="296" r:id="rId15"/>
    <p:sldId id="297" r:id="rId16"/>
    <p:sldId id="298" r:id="rId17"/>
    <p:sldId id="299" r:id="rId18"/>
    <p:sldId id="300" r:id="rId19"/>
    <p:sldId id="301" r:id="rId20"/>
    <p:sldId id="302" r:id="rId21"/>
    <p:sldId id="303" r:id="rId22"/>
    <p:sldId id="304" r:id="rId23"/>
    <p:sldId id="305" r:id="rId24"/>
    <p:sldId id="285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363" autoAdjust="0"/>
    <p:restoredTop sz="95788" autoAdjust="0"/>
  </p:normalViewPr>
  <p:slideViewPr>
    <p:cSldViewPr snapToGrid="0">
      <p:cViewPr varScale="1">
        <p:scale>
          <a:sx n="98" d="100"/>
          <a:sy n="98" d="100"/>
        </p:scale>
        <p:origin x="200" y="8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C4CF2D-6872-4730-8D02-61A93A3F5357}" type="datetimeFigureOut">
              <a:rPr lang="en-GB" smtClean="0"/>
              <a:t>03/01/2024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41465A-9B3D-44C4-BECD-74054302E1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44686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C8AF62-0413-459D-A055-9BD345497D1F}" type="slidenum">
              <a:rPr lang="en-GB" smtClean="0"/>
              <a:pPr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29441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3: text using bullet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527381" y="548680"/>
            <a:ext cx="9025003" cy="1152128"/>
          </a:xfrm>
          <a:prstGeom prst="rect">
            <a:avLst/>
          </a:prstGeom>
        </p:spPr>
        <p:txBody>
          <a:bodyPr/>
          <a:lstStyle>
            <a:lvl1pPr algn="l">
              <a:lnSpc>
                <a:spcPts val="3500"/>
              </a:lnSpc>
              <a:defRPr sz="3600">
                <a:solidFill>
                  <a:srgbClr val="B5121B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527051" y="1844676"/>
            <a:ext cx="11233579" cy="4752975"/>
          </a:xfrm>
          <a:prstGeom prst="rect">
            <a:avLst/>
          </a:prstGeom>
        </p:spPr>
        <p:txBody>
          <a:bodyPr vert="horz"/>
          <a:lstStyle>
            <a:lvl1pPr>
              <a:defRPr sz="2400">
                <a:solidFill>
                  <a:srgbClr val="666666"/>
                </a:solidFill>
              </a:defRPr>
            </a:lvl1pPr>
            <a:lvl2pPr>
              <a:defRPr sz="2200">
                <a:solidFill>
                  <a:srgbClr val="666666"/>
                </a:solidFill>
              </a:defRPr>
            </a:lvl2pPr>
            <a:lvl3pPr>
              <a:defRPr sz="2000">
                <a:solidFill>
                  <a:srgbClr val="666666"/>
                </a:solidFill>
              </a:defRPr>
            </a:lvl3pPr>
            <a:lvl4pPr>
              <a:defRPr sz="1800">
                <a:solidFill>
                  <a:srgbClr val="666666"/>
                </a:solidFill>
              </a:defRPr>
            </a:lvl4pPr>
            <a:lvl5pPr>
              <a:defRPr sz="1600">
                <a:solidFill>
                  <a:srgbClr val="666666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8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364" y="5523"/>
            <a:ext cx="12177273" cy="68588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stat.inf.uec.ac.jp/doku.php?id=mselab:2016:stat:week1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creativecommons.org/licenses/by-sa/3.0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archive2019.cds101.com/labs/lab-03-wrangling-sales-data/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creativecommons.org/licenses/by-sa/3.0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archive2019.cds101.com/labs/lab-03-wrangling-sales-data/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creativecommons.org/licenses/by-sa/3.0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archive2019.cds101.com/labs/lab-03-wrangling-sales-data/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creativecommons.org/licenses/by-sa/3.0/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archive2019.cds101.com/labs/lab-03-wrangling-sales-data/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creativecommons.org/licenses/by-sa/3.0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archive2019.cds101.com/labs/lab-03-wrangling-sales-data/" TargetMode="External"/><Relationship Id="rId7" Type="http://schemas.openxmlformats.org/officeDocument/2006/relationships/hyperlink" Target="https://creativecommons.org/licenses/by/3.0/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cos.io/our-products/osf/" TargetMode="External"/><Relationship Id="rId5" Type="http://schemas.openxmlformats.org/officeDocument/2006/relationships/image" Target="../media/image13.png"/><Relationship Id="rId4" Type="http://schemas.openxmlformats.org/officeDocument/2006/relationships/hyperlink" Target="https://creativecommons.org/licenses/by-sa/3.0/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creativecommons.org/licenses/by-nc/3.0/" TargetMode="External"/><Relationship Id="rId4" Type="http://schemas.openxmlformats.org/officeDocument/2006/relationships/hyperlink" Target="https://geo200cn.github.io/tidyr.html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ublicdomainpictures.net/view-image.php?image=101897&amp;picture=leeds-castle-library" TargetMode="External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pixnio.com/objects/metal-round-pipes-stacked" TargetMode="External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8DE711E6-39CC-4052-B156-9C9E0476F7BE}"/>
              </a:ext>
            </a:extLst>
          </p:cNvPr>
          <p:cNvSpPr txBox="1">
            <a:spLocks/>
          </p:cNvSpPr>
          <p:nvPr/>
        </p:nvSpPr>
        <p:spPr>
          <a:xfrm>
            <a:off x="1981199" y="2204864"/>
            <a:ext cx="8229600" cy="1224136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ts val="3500"/>
              </a:lnSpc>
              <a:spcBef>
                <a:spcPct val="0"/>
              </a:spcBef>
              <a:buNone/>
              <a:defRPr sz="3600" kern="1200">
                <a:solidFill>
                  <a:srgbClr val="B5121B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GB" sz="4800" b="1" dirty="0">
                <a:solidFill>
                  <a:srgbClr val="C00000"/>
                </a:solidFill>
              </a:rPr>
              <a:t>Quantitative Research Methods</a:t>
            </a:r>
            <a:endParaRPr lang="en-GB" sz="4800" b="1" i="1" dirty="0">
              <a:solidFill>
                <a:srgbClr val="C000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E75332B-40DA-FE46-ABA2-153B54E7FF36}"/>
              </a:ext>
            </a:extLst>
          </p:cNvPr>
          <p:cNvSpPr txBox="1"/>
          <p:nvPr/>
        </p:nvSpPr>
        <p:spPr>
          <a:xfrm>
            <a:off x="4478086" y="3895682"/>
            <a:ext cx="323582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200" b="1" dirty="0">
                <a:solidFill>
                  <a:srgbClr val="C00000"/>
                </a:solidFill>
              </a:rPr>
              <a:t>Matthew Ivory</a:t>
            </a:r>
          </a:p>
          <a:p>
            <a:pPr algn="ctr"/>
            <a:r>
              <a:rPr lang="en-GB" b="1" dirty="0" err="1">
                <a:solidFill>
                  <a:srgbClr val="C00000"/>
                </a:solidFill>
              </a:rPr>
              <a:t>matthew.ivory@Lancaster.ac.uk</a:t>
            </a:r>
            <a:endParaRPr lang="en-GB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42562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0D575-E58E-F49C-ADA8-B17861FFAAB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Experimental Research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8081F7-8627-762C-D3AE-06B7353A585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27051" y="1844676"/>
            <a:ext cx="7632974" cy="4752975"/>
          </a:xfrm>
        </p:spPr>
        <p:txBody>
          <a:bodyPr/>
          <a:lstStyle/>
          <a:p>
            <a:r>
              <a:rPr lang="en-GB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In experimental research, we try to discover causal relationships between variables</a:t>
            </a:r>
          </a:p>
          <a:p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We do this by manipulating certain variables to test the outcome on other variables</a:t>
            </a:r>
          </a:p>
          <a:p>
            <a:r>
              <a:rPr lang="en-GB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We randomly assign </a:t>
            </a: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participants to groups where they experience different manipulations or their environment</a:t>
            </a:r>
          </a:p>
          <a:p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Example: higher levels of glucose improves cognitive function following an overnight fast, but lower does are better following shorter fasts (Owen et al., 2011)</a:t>
            </a:r>
          </a:p>
          <a:p>
            <a:endParaRPr lang="en-GB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 descr="A diagram of a diagram&#10;&#10;Description automatically generated">
            <a:extLst>
              <a:ext uri="{FF2B5EF4-FFF2-40B4-BE49-F238E27FC236}">
                <a16:creationId xmlns:a16="http://schemas.microsoft.com/office/drawing/2014/main" id="{90838D16-5746-E0C6-5DE9-E4732E8C28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0025" y="1206500"/>
            <a:ext cx="3775213" cy="1595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5126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0F3F4-E8AC-9BB5-CBB5-90B29D83837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>
                <a:solidFill>
                  <a:srgbClr val="B21119"/>
                </a:solidFill>
                <a:effectLst/>
                <a:latin typeface="Calibri" panose="020F0502020204030204" pitchFamily="34" charset="0"/>
              </a:rPr>
              <a:t>The statistical method: PPDAC (MacKay &amp; </a:t>
            </a:r>
            <a:r>
              <a:rPr lang="en-GB" dirty="0" err="1">
                <a:solidFill>
                  <a:srgbClr val="B21119"/>
                </a:solidFill>
                <a:effectLst/>
                <a:latin typeface="Calibri" panose="020F0502020204030204" pitchFamily="34" charset="0"/>
              </a:rPr>
              <a:t>Oldford</a:t>
            </a:r>
            <a:r>
              <a:rPr lang="en-GB" dirty="0">
                <a:solidFill>
                  <a:srgbClr val="B21119"/>
                </a:solidFill>
                <a:effectLst/>
                <a:latin typeface="Calibri" panose="020F0502020204030204" pitchFamily="34" charset="0"/>
              </a:rPr>
              <a:t>, 2000) 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6DF37A-81E6-BA9A-FCD5-12958D173A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27051" y="1844676"/>
            <a:ext cx="6579427" cy="4752975"/>
          </a:xfrm>
        </p:spPr>
        <p:txBody>
          <a:bodyPr/>
          <a:lstStyle/>
          <a:p>
            <a:r>
              <a:rPr lang="en-GB" sz="1800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Statistical method </a:t>
            </a:r>
            <a:endParaRPr lang="en-GB" dirty="0">
              <a:solidFill>
                <a:schemeClr val="tx1"/>
              </a:solidFill>
              <a:effectLst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“Elements and procedures common to all statistical investigations” </a:t>
            </a:r>
            <a:endParaRPr lang="en-GB" sz="1800" dirty="0">
              <a:solidFill>
                <a:schemeClr val="tx1"/>
              </a:solidFill>
              <a:effectLst/>
              <a:latin typeface="ArialMT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Can be represented as a series of five interconnected stages:</a:t>
            </a:r>
          </a:p>
          <a:p>
            <a:pPr marL="0" indent="0">
              <a:buNone/>
            </a:pPr>
            <a:r>
              <a:rPr lang="en-GB" sz="1800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 </a:t>
            </a:r>
            <a:endParaRPr lang="en-GB" sz="1800" dirty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pPr marL="0" indent="0">
              <a:buNone/>
            </a:pPr>
            <a:r>
              <a:rPr lang="en-GB" sz="3200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P</a:t>
            </a:r>
            <a:r>
              <a:rPr lang="en-GB" sz="1800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roblem</a:t>
            </a:r>
          </a:p>
          <a:p>
            <a:pPr marL="0" indent="0">
              <a:buNone/>
            </a:pPr>
            <a:r>
              <a:rPr lang="en-GB" sz="3200" dirty="0">
                <a:solidFill>
                  <a:schemeClr val="tx1"/>
                </a:solidFill>
                <a:latin typeface="Calibri" panose="020F0502020204030204" pitchFamily="34" charset="0"/>
              </a:rPr>
              <a:t>P</a:t>
            </a:r>
            <a:r>
              <a:rPr lang="en-GB" sz="1800" dirty="0">
                <a:solidFill>
                  <a:schemeClr val="tx1"/>
                </a:solidFill>
                <a:latin typeface="Calibri" panose="020F0502020204030204" pitchFamily="34" charset="0"/>
              </a:rPr>
              <a:t>lan</a:t>
            </a:r>
          </a:p>
          <a:p>
            <a:pPr marL="0" indent="0">
              <a:buNone/>
            </a:pPr>
            <a:r>
              <a:rPr lang="en-GB" sz="3200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D</a:t>
            </a:r>
            <a:r>
              <a:rPr lang="en-GB" sz="1800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ata</a:t>
            </a:r>
          </a:p>
          <a:p>
            <a:pPr marL="0" indent="0">
              <a:buNone/>
            </a:pPr>
            <a:r>
              <a:rPr lang="en-GB" sz="3200" dirty="0">
                <a:solidFill>
                  <a:schemeClr val="tx1"/>
                </a:solidFill>
                <a:latin typeface="Calibri" panose="020F0502020204030204" pitchFamily="34" charset="0"/>
              </a:rPr>
              <a:t>A</a:t>
            </a:r>
            <a:r>
              <a:rPr lang="en-GB" sz="1800" dirty="0">
                <a:solidFill>
                  <a:schemeClr val="tx1"/>
                </a:solidFill>
                <a:latin typeface="Calibri" panose="020F0502020204030204" pitchFamily="34" charset="0"/>
              </a:rPr>
              <a:t>nalysis</a:t>
            </a:r>
          </a:p>
          <a:p>
            <a:pPr marL="0" indent="0">
              <a:buNone/>
            </a:pPr>
            <a:r>
              <a:rPr lang="en-GB" sz="3200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C</a:t>
            </a:r>
            <a:r>
              <a:rPr lang="en-GB" sz="1800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onclusion</a:t>
            </a:r>
            <a:endParaRPr lang="en-GB" sz="1800" dirty="0">
              <a:solidFill>
                <a:schemeClr val="tx1"/>
              </a:solidFill>
              <a:effectLst/>
              <a:latin typeface="ArialMT"/>
            </a:endParaRPr>
          </a:p>
          <a:p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E8523A-5DBE-FFD3-7DAB-2F3A525AA4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3519" y="1124744"/>
            <a:ext cx="4095751" cy="5271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8478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24D676-BE89-41F7-04A4-6A1C484C76F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FA45F1-4052-A857-E432-3BD3CB133A9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5" name="Picture 4" descr="A diagram of the PPDAC cycle: Problem, Plan, Data, Analysis, Conclusion make up the stages that are cyclical in nature, each informing the following stage">
            <a:extLst>
              <a:ext uri="{FF2B5EF4-FFF2-40B4-BE49-F238E27FC236}">
                <a16:creationId xmlns:a16="http://schemas.microsoft.com/office/drawing/2014/main" id="{32D60199-4B5C-81D1-37D0-686A2142E4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27051" y="1734770"/>
            <a:ext cx="7772400" cy="45745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8EC0286-7DA8-4336-B09D-6AC43C23920D}"/>
              </a:ext>
            </a:extLst>
          </p:cNvPr>
          <p:cNvSpPr txBox="1"/>
          <p:nvPr/>
        </p:nvSpPr>
        <p:spPr>
          <a:xfrm>
            <a:off x="631554" y="6078488"/>
            <a:ext cx="77724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dirty="0">
                <a:hlinkClick r:id="rId3" tooltip="http://stat.inf.uec.ac.jp/doku.php?id=mselab:2016:stat:week1"/>
              </a:rPr>
              <a:t>This Photo</a:t>
            </a:r>
            <a:r>
              <a:rPr lang="en-GB" sz="900" dirty="0"/>
              <a:t> by Unknown Author is licensed under </a:t>
            </a:r>
            <a:r>
              <a:rPr lang="en-GB" sz="900" dirty="0">
                <a:hlinkClick r:id="rId4" tooltip="https://creativecommons.org/licenses/by-sa/3.0/"/>
              </a:rPr>
              <a:t>CC BY-SA</a:t>
            </a:r>
            <a:endParaRPr lang="en-GB" sz="9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FA66F6-93BB-AD41-4BCD-1B3B385BBA66}"/>
              </a:ext>
            </a:extLst>
          </p:cNvPr>
          <p:cNvSpPr txBox="1"/>
          <p:nvPr/>
        </p:nvSpPr>
        <p:spPr>
          <a:xfrm>
            <a:off x="5316584" y="5364928"/>
            <a:ext cx="21814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+   Ethics approval</a:t>
            </a:r>
          </a:p>
          <a:p>
            <a:r>
              <a:rPr lang="en-GB" dirty="0">
                <a:solidFill>
                  <a:srgbClr val="C00000"/>
                </a:solidFill>
              </a:rPr>
              <a:t>+   Preregistrations</a:t>
            </a:r>
          </a:p>
        </p:txBody>
      </p:sp>
    </p:spTree>
    <p:extLst>
      <p:ext uri="{BB962C8B-B14F-4D97-AF65-F5344CB8AC3E}">
        <p14:creationId xmlns:p14="http://schemas.microsoft.com/office/powerpoint/2010/main" val="18074342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DFC2E-677E-4AC4-2619-E4EFA180632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The Data Science workflow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3D24DD-57A5-B854-DCFC-211A26E7964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Data science: the combined application of computational tools and statistical methods to (all aspects of) data analysis. </a:t>
            </a:r>
            <a:endParaRPr lang="en-GB" dirty="0">
              <a:solidFill>
                <a:schemeClr val="tx1"/>
              </a:solidFill>
              <a:effectLst/>
              <a:latin typeface="ArialMT"/>
            </a:endParaRPr>
          </a:p>
          <a:p>
            <a:endParaRPr lang="en-GB" dirty="0"/>
          </a:p>
        </p:txBody>
      </p:sp>
      <p:pic>
        <p:nvPicPr>
          <p:cNvPr id="5" name="Picture 4" descr="A diagram of a model&#10;&#10;Description automatically generated">
            <a:extLst>
              <a:ext uri="{FF2B5EF4-FFF2-40B4-BE49-F238E27FC236}">
                <a16:creationId xmlns:a16="http://schemas.microsoft.com/office/drawing/2014/main" id="{AD723463-4DD1-5C07-D2E4-45909074AA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99406" y="3526126"/>
            <a:ext cx="8159819" cy="27831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E1E6274-7429-95F6-CAB9-7EE54D8381EA}"/>
              </a:ext>
            </a:extLst>
          </p:cNvPr>
          <p:cNvSpPr txBox="1"/>
          <p:nvPr/>
        </p:nvSpPr>
        <p:spPr>
          <a:xfrm>
            <a:off x="699406" y="6285778"/>
            <a:ext cx="453879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dirty="0">
                <a:hlinkClick r:id="rId3" tooltip="https://archive2019.cds101.com/labs/lab-03-wrangling-sales-data/"/>
              </a:rPr>
              <a:t>This Photo</a:t>
            </a:r>
            <a:r>
              <a:rPr lang="en-GB" sz="900" dirty="0"/>
              <a:t> by Unknown Author is licensed under </a:t>
            </a:r>
            <a:r>
              <a:rPr lang="en-GB" sz="900" dirty="0">
                <a:hlinkClick r:id="rId4" tooltip="https://creativecommons.org/licenses/by-sa/3.0/"/>
              </a:rPr>
              <a:t>CC BY-SA</a:t>
            </a:r>
            <a:endParaRPr lang="en-GB" sz="900" dirty="0"/>
          </a:p>
        </p:txBody>
      </p:sp>
    </p:spTree>
    <p:extLst>
      <p:ext uri="{BB962C8B-B14F-4D97-AF65-F5344CB8AC3E}">
        <p14:creationId xmlns:p14="http://schemas.microsoft.com/office/powerpoint/2010/main" val="19834442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6157BB-B086-60BC-AD01-0EC036EA557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Step 1: Wrangling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08FD75-55BB-E074-B253-65523C9FDFF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Data can be messy (e.g., there might be missing values). Before </a:t>
            </a:r>
            <a:r>
              <a:rPr lang="en-GB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analyzing</a:t>
            </a:r>
            <a:r>
              <a:rPr lang="en-GB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the data, we need to ”tidy” it.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Data wrangling: The process of preparing raw data for further analysis. </a:t>
            </a:r>
          </a:p>
          <a:p>
            <a:endParaRPr lang="en-GB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 descr="A diagram of a model&#10;&#10;Description automatically generated">
            <a:extLst>
              <a:ext uri="{FF2B5EF4-FFF2-40B4-BE49-F238E27FC236}">
                <a16:creationId xmlns:a16="http://schemas.microsoft.com/office/drawing/2014/main" id="{97F6EA10-25EF-90E2-75FE-F9A0015F95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99406" y="3526126"/>
            <a:ext cx="8159819" cy="278319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6FA8B43-052E-636D-7CB6-38D2BE423C56}"/>
              </a:ext>
            </a:extLst>
          </p:cNvPr>
          <p:cNvSpPr txBox="1"/>
          <p:nvPr/>
        </p:nvSpPr>
        <p:spPr>
          <a:xfrm>
            <a:off x="699406" y="6285778"/>
            <a:ext cx="453879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dirty="0">
                <a:hlinkClick r:id="rId3" tooltip="https://archive2019.cds101.com/labs/lab-03-wrangling-sales-data/"/>
              </a:rPr>
              <a:t>This Photo</a:t>
            </a:r>
            <a:r>
              <a:rPr lang="en-GB" sz="900" dirty="0"/>
              <a:t> by Unknown Author is licensed under </a:t>
            </a:r>
            <a:r>
              <a:rPr lang="en-GB" sz="900" dirty="0">
                <a:hlinkClick r:id="rId4" tooltip="https://creativecommons.org/licenses/by-sa/3.0/"/>
              </a:rPr>
              <a:t>CC BY-SA</a:t>
            </a:r>
            <a:endParaRPr lang="en-GB" sz="900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9D3F78E-DA74-5B83-8327-529469F805C4}"/>
              </a:ext>
            </a:extLst>
          </p:cNvPr>
          <p:cNvSpPr/>
          <p:nvPr/>
        </p:nvSpPr>
        <p:spPr>
          <a:xfrm>
            <a:off x="328728" y="3591338"/>
            <a:ext cx="4711154" cy="2406109"/>
          </a:xfrm>
          <a:prstGeom prst="ellipse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65451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6157BB-B086-60BC-AD01-0EC036EA557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Step 2: Visualise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08FD75-55BB-E074-B253-65523C9FDFF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Once data is tidy, we use computational tools and statistical methods for data exploration and visualization. </a:t>
            </a:r>
            <a:endParaRPr lang="en-GB" dirty="0">
              <a:solidFill>
                <a:schemeClr val="tx1"/>
              </a:solidFill>
              <a:effectLst/>
              <a:latin typeface="ArialMT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The aim is to discover potentially interesting patterns and behaviours in the data. </a:t>
            </a:r>
            <a:endParaRPr lang="en-GB" dirty="0">
              <a:solidFill>
                <a:schemeClr val="tx1"/>
              </a:solidFill>
              <a:effectLst/>
              <a:latin typeface="ArialMT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We will focus on this in sessions 3 and 4. </a:t>
            </a:r>
            <a:endParaRPr lang="en-GB" dirty="0">
              <a:solidFill>
                <a:schemeClr val="tx1"/>
              </a:solidFill>
              <a:effectLst/>
              <a:latin typeface="ArialMT"/>
            </a:endParaRPr>
          </a:p>
          <a:p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4" name="Picture 3" descr="A diagram of a model&#10;&#10;Description automatically generated">
            <a:extLst>
              <a:ext uri="{FF2B5EF4-FFF2-40B4-BE49-F238E27FC236}">
                <a16:creationId xmlns:a16="http://schemas.microsoft.com/office/drawing/2014/main" id="{97F6EA10-25EF-90E2-75FE-F9A0015F95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99406" y="3526126"/>
            <a:ext cx="8159819" cy="278319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6FA8B43-052E-636D-7CB6-38D2BE423C56}"/>
              </a:ext>
            </a:extLst>
          </p:cNvPr>
          <p:cNvSpPr txBox="1"/>
          <p:nvPr/>
        </p:nvSpPr>
        <p:spPr>
          <a:xfrm>
            <a:off x="699406" y="6285778"/>
            <a:ext cx="453879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dirty="0">
                <a:hlinkClick r:id="rId3" tooltip="https://archive2019.cds101.com/labs/lab-03-wrangling-sales-data/"/>
              </a:rPr>
              <a:t>This Photo</a:t>
            </a:r>
            <a:r>
              <a:rPr lang="en-GB" sz="900" dirty="0"/>
              <a:t> by Unknown Author is licensed under </a:t>
            </a:r>
            <a:r>
              <a:rPr lang="en-GB" sz="900" dirty="0">
                <a:hlinkClick r:id="rId4" tooltip="https://creativecommons.org/licenses/by-sa/3.0/"/>
              </a:rPr>
              <a:t>CC BY-SA</a:t>
            </a:r>
            <a:endParaRPr lang="en-GB" sz="900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8CB3F3A-1D35-DB94-3CD0-AA30AF463ECC}"/>
              </a:ext>
            </a:extLst>
          </p:cNvPr>
          <p:cNvSpPr/>
          <p:nvPr/>
        </p:nvSpPr>
        <p:spPr>
          <a:xfrm>
            <a:off x="4353467" y="3523069"/>
            <a:ext cx="2530658" cy="1793850"/>
          </a:xfrm>
          <a:prstGeom prst="ellipse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24289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6157BB-B086-60BC-AD01-0EC036EA557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Step 3: Model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08FD75-55BB-E074-B253-65523C9FDFF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The visualisation and exploratory analysis (step 2) leads us to a probabilistic model of the data. </a:t>
            </a:r>
            <a:endParaRPr lang="en-GB" dirty="0">
              <a:solidFill>
                <a:schemeClr val="tx1"/>
              </a:solidFill>
              <a:effectLst/>
              <a:latin typeface="ArialMT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This is a model of the phenomenon that generated the data. </a:t>
            </a:r>
            <a:endParaRPr lang="en-GB" dirty="0">
              <a:solidFill>
                <a:schemeClr val="tx1"/>
              </a:solidFill>
              <a:effectLst/>
              <a:latin typeface="ArialMT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Modelling involves statistical inference and model evaluation. </a:t>
            </a:r>
            <a:endParaRPr lang="en-GB" dirty="0">
              <a:solidFill>
                <a:schemeClr val="tx1"/>
              </a:solidFill>
              <a:effectLst/>
              <a:latin typeface="ArialMT"/>
            </a:endParaRPr>
          </a:p>
          <a:p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4" name="Picture 3" descr="A diagram of a model&#10;&#10;Description automatically generated">
            <a:extLst>
              <a:ext uri="{FF2B5EF4-FFF2-40B4-BE49-F238E27FC236}">
                <a16:creationId xmlns:a16="http://schemas.microsoft.com/office/drawing/2014/main" id="{97F6EA10-25EF-90E2-75FE-F9A0015F95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99406" y="3526126"/>
            <a:ext cx="8159819" cy="278319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6FA8B43-052E-636D-7CB6-38D2BE423C56}"/>
              </a:ext>
            </a:extLst>
          </p:cNvPr>
          <p:cNvSpPr txBox="1"/>
          <p:nvPr/>
        </p:nvSpPr>
        <p:spPr>
          <a:xfrm>
            <a:off x="699406" y="6285778"/>
            <a:ext cx="453879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dirty="0">
                <a:hlinkClick r:id="rId3" tooltip="https://archive2019.cds101.com/labs/lab-03-wrangling-sales-data/"/>
              </a:rPr>
              <a:t>This Photo</a:t>
            </a:r>
            <a:r>
              <a:rPr lang="en-GB" sz="900" dirty="0"/>
              <a:t> by Unknown Author is licensed under </a:t>
            </a:r>
            <a:r>
              <a:rPr lang="en-GB" sz="900" dirty="0">
                <a:hlinkClick r:id="rId4" tooltip="https://creativecommons.org/licenses/by-sa/3.0/"/>
              </a:rPr>
              <a:t>CC BY-SA</a:t>
            </a:r>
            <a:endParaRPr lang="en-GB" sz="900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C927709-837C-F32D-66FF-880D34F74597}"/>
              </a:ext>
            </a:extLst>
          </p:cNvPr>
          <p:cNvSpPr/>
          <p:nvPr/>
        </p:nvSpPr>
        <p:spPr>
          <a:xfrm>
            <a:off x="4170156" y="4544415"/>
            <a:ext cx="2518751" cy="1908773"/>
          </a:xfrm>
          <a:prstGeom prst="ellipse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96023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6157BB-B086-60BC-AD01-0EC036EA557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Step 4: Communicate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08FD75-55BB-E074-B253-65523C9FDFF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We disseminate our results (e.g., presentations, publications, corpora). </a:t>
            </a:r>
            <a:endParaRPr lang="en-GB" dirty="0">
              <a:solidFill>
                <a:schemeClr val="tx1"/>
              </a:solidFill>
              <a:effectLst/>
            </a:endParaRPr>
          </a:p>
          <a:p>
            <a:r>
              <a:rPr lang="en-GB" dirty="0">
                <a:solidFill>
                  <a:schemeClr val="tx1"/>
                </a:solidFill>
                <a:effectLst/>
                <a:latin typeface="ArialMT"/>
              </a:rPr>
              <a:t>• </a:t>
            </a:r>
            <a:r>
              <a:rPr lang="en-GB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But: Science should be </a:t>
            </a:r>
            <a:r>
              <a:rPr lang="en-GB" b="1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open, transparent and reproducible</a:t>
            </a:r>
            <a:r>
              <a:rPr lang="en-GB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, so we should also share materials, data and scripts via freely available platforms (e.g., OSF). </a:t>
            </a:r>
            <a:endParaRPr lang="en-GB" dirty="0">
              <a:solidFill>
                <a:schemeClr val="tx1"/>
              </a:solidFill>
              <a:effectLst/>
            </a:endParaRPr>
          </a:p>
          <a:p>
            <a:r>
              <a:rPr lang="en-GB" dirty="0">
                <a:solidFill>
                  <a:schemeClr val="tx1"/>
                </a:solidFill>
                <a:effectLst/>
                <a:latin typeface="ArialMT"/>
              </a:rPr>
              <a:t>• </a:t>
            </a:r>
            <a:r>
              <a:rPr lang="en-GB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This way, others can replicate our studies and build on our research. </a:t>
            </a:r>
            <a:endParaRPr lang="en-GB" dirty="0">
              <a:solidFill>
                <a:schemeClr val="tx1"/>
              </a:solidFill>
              <a:effectLst/>
            </a:endParaRPr>
          </a:p>
          <a:p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4" name="Picture 3" descr="A diagram of a model&#10;&#10;Description automatically generated">
            <a:extLst>
              <a:ext uri="{FF2B5EF4-FFF2-40B4-BE49-F238E27FC236}">
                <a16:creationId xmlns:a16="http://schemas.microsoft.com/office/drawing/2014/main" id="{97F6EA10-25EF-90E2-75FE-F9A0015F95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99406" y="3526126"/>
            <a:ext cx="8159819" cy="278319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6FA8B43-052E-636D-7CB6-38D2BE423C56}"/>
              </a:ext>
            </a:extLst>
          </p:cNvPr>
          <p:cNvSpPr txBox="1"/>
          <p:nvPr/>
        </p:nvSpPr>
        <p:spPr>
          <a:xfrm>
            <a:off x="699406" y="6285778"/>
            <a:ext cx="453879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dirty="0">
                <a:hlinkClick r:id="rId3" tooltip="https://archive2019.cds101.com/labs/lab-03-wrangling-sales-data/"/>
              </a:rPr>
              <a:t>This Photo</a:t>
            </a:r>
            <a:r>
              <a:rPr lang="en-GB" sz="900" dirty="0"/>
              <a:t> by Unknown Author is licensed under </a:t>
            </a:r>
            <a:r>
              <a:rPr lang="en-GB" sz="900" dirty="0">
                <a:hlinkClick r:id="rId4" tooltip="https://creativecommons.org/licenses/by-sa/3.0/"/>
              </a:rPr>
              <a:t>CC BY-SA</a:t>
            </a:r>
            <a:endParaRPr lang="en-GB" sz="900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B2A38B6-5D9A-133A-617F-8DECCE5D8421}"/>
              </a:ext>
            </a:extLst>
          </p:cNvPr>
          <p:cNvSpPr/>
          <p:nvPr/>
        </p:nvSpPr>
        <p:spPr>
          <a:xfrm>
            <a:off x="6466113" y="3917616"/>
            <a:ext cx="2793071" cy="2000213"/>
          </a:xfrm>
          <a:prstGeom prst="ellipse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 descr="A black and white logo&#10;&#10;Description automatically generated">
            <a:extLst>
              <a:ext uri="{FF2B5EF4-FFF2-40B4-BE49-F238E27FC236}">
                <a16:creationId xmlns:a16="http://schemas.microsoft.com/office/drawing/2014/main" id="{FB199973-2DC3-A766-D8E3-DF2BD0EF62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9968090" y="4479143"/>
            <a:ext cx="1949450" cy="7302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01C3100-D336-F7C5-1323-3C15B07956C5}"/>
              </a:ext>
            </a:extLst>
          </p:cNvPr>
          <p:cNvSpPr txBox="1"/>
          <p:nvPr/>
        </p:nvSpPr>
        <p:spPr>
          <a:xfrm>
            <a:off x="9968090" y="5324809"/>
            <a:ext cx="1854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>
                <a:hlinkClick r:id="rId6" tooltip="https://cos.io/our-products/osf/"/>
              </a:rPr>
              <a:t>This Photo</a:t>
            </a:r>
            <a:r>
              <a:rPr lang="en-GB" sz="900"/>
              <a:t> by Unknown Author is licensed under </a:t>
            </a:r>
            <a:r>
              <a:rPr lang="en-GB" sz="900">
                <a:hlinkClick r:id="rId7" tooltip="https://creativecommons.org/licenses/by/3.0/"/>
              </a:rPr>
              <a:t>CC BY</a:t>
            </a:r>
            <a:endParaRPr lang="en-GB" sz="900"/>
          </a:p>
        </p:txBody>
      </p:sp>
    </p:spTree>
    <p:extLst>
      <p:ext uri="{BB962C8B-B14F-4D97-AF65-F5344CB8AC3E}">
        <p14:creationId xmlns:p14="http://schemas.microsoft.com/office/powerpoint/2010/main" val="1116267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B4B1D3-2F32-822F-02F1-7AE360CD240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Getting to know RStudio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BB2450-D6C3-8C4E-E725-B21D0E20F42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>
                <a:solidFill>
                  <a:srgbClr val="212529"/>
                </a:solidFill>
                <a:latin typeface="system-ui"/>
              </a:rPr>
              <a:t>In last week’s worksheet, I said two things</a:t>
            </a:r>
          </a:p>
          <a:p>
            <a:pPr lvl="1"/>
            <a:r>
              <a:rPr lang="en-GB" i="0" dirty="0">
                <a:solidFill>
                  <a:srgbClr val="212529"/>
                </a:solidFill>
                <a:effectLst/>
                <a:latin typeface="system-ui"/>
              </a:rPr>
              <a:t>“</a:t>
            </a:r>
            <a:r>
              <a:rPr lang="en-GB" b="0" i="0" dirty="0">
                <a:solidFill>
                  <a:srgbClr val="212529"/>
                </a:solidFill>
                <a:effectLst/>
                <a:latin typeface="system-ui"/>
              </a:rPr>
              <a:t>We will discuss how to import files next week”, and</a:t>
            </a:r>
            <a:endParaRPr lang="en-GB" dirty="0">
              <a:solidFill>
                <a:srgbClr val="212529"/>
              </a:solidFill>
              <a:latin typeface="system-ui"/>
            </a:endParaRPr>
          </a:p>
          <a:p>
            <a:pPr lvl="1"/>
            <a:r>
              <a:rPr lang="en-GB" b="1" i="0" dirty="0">
                <a:solidFill>
                  <a:srgbClr val="212529"/>
                </a:solidFill>
                <a:effectLst/>
                <a:latin typeface="system-ui"/>
              </a:rPr>
              <a:t>“I don’t like</a:t>
            </a:r>
            <a:r>
              <a:rPr lang="en-GB" b="0" i="0" dirty="0">
                <a:solidFill>
                  <a:srgbClr val="212529"/>
                </a:solidFill>
                <a:effectLst/>
                <a:latin typeface="system-ui"/>
              </a:rPr>
              <a:t> nesting functions and neither should you”</a:t>
            </a:r>
          </a:p>
          <a:p>
            <a:r>
              <a:rPr lang="en-GB" dirty="0">
                <a:solidFill>
                  <a:srgbClr val="212529"/>
                </a:solidFill>
                <a:latin typeface="system-ui"/>
              </a:rPr>
              <a:t>The first comment we will look at in today’s worksheet,</a:t>
            </a:r>
          </a:p>
          <a:p>
            <a:r>
              <a:rPr lang="en-GB" dirty="0">
                <a:solidFill>
                  <a:srgbClr val="212529"/>
                </a:solidFill>
                <a:latin typeface="system-ui"/>
              </a:rPr>
              <a:t>The second comment I will address now, as it will be used implicitly throughout the rest of the course</a:t>
            </a:r>
          </a:p>
          <a:p>
            <a:endParaRPr lang="en-GB" dirty="0">
              <a:solidFill>
                <a:srgbClr val="212529"/>
              </a:solidFill>
              <a:latin typeface="system-ui"/>
            </a:endParaRPr>
          </a:p>
        </p:txBody>
      </p:sp>
    </p:spTree>
    <p:extLst>
      <p:ext uri="{BB962C8B-B14F-4D97-AF65-F5344CB8AC3E}">
        <p14:creationId xmlns:p14="http://schemas.microsoft.com/office/powerpoint/2010/main" val="17652392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5B0D88-923B-2F76-53BE-98E2B29C84F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Nested functions are bad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925053-8370-E93B-7B86-C047E65D4FC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Why?</a:t>
            </a:r>
          </a:p>
          <a:p>
            <a:pPr lvl="1"/>
            <a:r>
              <a:rPr lang="en-GB" dirty="0">
                <a:solidFill>
                  <a:schemeClr val="tx1"/>
                </a:solidFill>
              </a:rPr>
              <a:t>They are hard to read and quickly become very dense</a:t>
            </a:r>
          </a:p>
          <a:p>
            <a:pPr lvl="1"/>
            <a:endParaRPr lang="en-GB" dirty="0">
              <a:solidFill>
                <a:schemeClr val="tx1"/>
              </a:solidFill>
            </a:endParaRPr>
          </a:p>
          <a:p>
            <a:pPr lvl="1"/>
            <a:endParaRPr lang="en-GB" dirty="0">
              <a:solidFill>
                <a:schemeClr val="tx1"/>
              </a:solidFill>
            </a:endParaRPr>
          </a:p>
          <a:p>
            <a:pPr lvl="1"/>
            <a:endParaRPr lang="en-GB" dirty="0">
              <a:solidFill>
                <a:schemeClr val="tx1"/>
              </a:solidFill>
            </a:endParaRPr>
          </a:p>
          <a:p>
            <a:r>
              <a:rPr lang="en-GB" dirty="0">
                <a:solidFill>
                  <a:schemeClr val="tx1"/>
                </a:solidFill>
              </a:rPr>
              <a:t>How do we fix this?</a:t>
            </a:r>
          </a:p>
          <a:p>
            <a:pPr lvl="1"/>
            <a:r>
              <a:rPr lang="en-GB" dirty="0">
                <a:solidFill>
                  <a:schemeClr val="tx1"/>
                </a:solidFill>
              </a:rPr>
              <a:t>Using tidy functions and pipes</a:t>
            </a:r>
          </a:p>
        </p:txBody>
      </p:sp>
      <p:pic>
        <p:nvPicPr>
          <p:cNvPr id="5" name="Picture 4" descr="A close-up of a math equation&#10;&#10;Description automatically generated">
            <a:extLst>
              <a:ext uri="{FF2B5EF4-FFF2-40B4-BE49-F238E27FC236}">
                <a16:creationId xmlns:a16="http://schemas.microsoft.com/office/drawing/2014/main" id="{D97A8C0C-6589-D332-A402-D24BE14194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800" y="2660650"/>
            <a:ext cx="7772400" cy="1158202"/>
          </a:xfrm>
          <a:prstGeom prst="rect">
            <a:avLst/>
          </a:prstGeom>
        </p:spPr>
      </p:pic>
      <p:pic>
        <p:nvPicPr>
          <p:cNvPr id="7" name="Picture 6" descr="A hexagon with white text and colorful dots&#10;&#10;Description automatically generated">
            <a:extLst>
              <a:ext uri="{FF2B5EF4-FFF2-40B4-BE49-F238E27FC236}">
                <a16:creationId xmlns:a16="http://schemas.microsoft.com/office/drawing/2014/main" id="{0F6ED22E-9142-0FE7-22F3-9971D79251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9672067" y="3429000"/>
            <a:ext cx="2088563" cy="241118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67F0BAA-5233-0014-0947-6406C5C42CDA}"/>
              </a:ext>
            </a:extLst>
          </p:cNvPr>
          <p:cNvSpPr txBox="1"/>
          <p:nvPr/>
        </p:nvSpPr>
        <p:spPr>
          <a:xfrm>
            <a:off x="9672067" y="5968142"/>
            <a:ext cx="1877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>
                <a:hlinkClick r:id="rId4" tooltip="https://geo200cn.github.io/tidyr.html"/>
              </a:rPr>
              <a:t>This Photo</a:t>
            </a:r>
            <a:r>
              <a:rPr lang="en-GB" sz="900"/>
              <a:t> by Unknown Author is licensed under </a:t>
            </a:r>
            <a:r>
              <a:rPr lang="en-GB" sz="900">
                <a:hlinkClick r:id="rId5" tooltip="https://creativecommons.org/licenses/by-nc/3.0/"/>
              </a:rPr>
              <a:t>CC BY-NC</a:t>
            </a:r>
            <a:endParaRPr lang="en-GB" sz="900"/>
          </a:p>
        </p:txBody>
      </p:sp>
    </p:spTree>
    <p:extLst>
      <p:ext uri="{BB962C8B-B14F-4D97-AF65-F5344CB8AC3E}">
        <p14:creationId xmlns:p14="http://schemas.microsoft.com/office/powerpoint/2010/main" val="4902048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5B3DC6-8053-B3A2-F927-13A488DE7DE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1. Introduction to the course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CBCAFD-2CD5-9672-22F9-1DCCFCC6D54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Session 1: Introduction to quantitative research methods using R</a:t>
            </a:r>
          </a:p>
          <a:p>
            <a:r>
              <a:rPr lang="en-GB" b="1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Session 2: Data management and data wrangling</a:t>
            </a:r>
          </a:p>
          <a:p>
            <a:r>
              <a:rPr lang="en-GB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Session 3: Exploratory data analysis</a:t>
            </a:r>
          </a:p>
          <a:p>
            <a:r>
              <a:rPr lang="en-GB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Session 4: Data visualization</a:t>
            </a:r>
          </a:p>
          <a:p>
            <a:r>
              <a:rPr lang="en-GB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Session 5: Mid-term assignment</a:t>
            </a:r>
          </a:p>
          <a:p>
            <a:r>
              <a:rPr lang="en-GB" kern="1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Session 6: Significance tests for continuous variables</a:t>
            </a:r>
          </a:p>
          <a:p>
            <a:r>
              <a:rPr lang="en-GB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Session 7:</a:t>
            </a:r>
            <a:r>
              <a:rPr lang="en-GB" kern="1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Tests for discrete variables: Analysing contingency tables</a:t>
            </a:r>
            <a:endParaRPr lang="en-GB" kern="10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GB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Session 8: Correlation and linear regression. Tests for categorical variables.</a:t>
            </a:r>
          </a:p>
          <a:p>
            <a:r>
              <a:rPr lang="en-GB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Session 9: </a:t>
            </a:r>
            <a:r>
              <a:rPr lang="en-GB" kern="1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ANOVA and tests for N groups</a:t>
            </a:r>
            <a:endParaRPr lang="en-GB" kern="10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GB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Session 10: Multiple regression</a:t>
            </a:r>
          </a:p>
        </p:txBody>
      </p:sp>
    </p:spTree>
    <p:extLst>
      <p:ext uri="{BB962C8B-B14F-4D97-AF65-F5344CB8AC3E}">
        <p14:creationId xmlns:p14="http://schemas.microsoft.com/office/powerpoint/2010/main" val="38051656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1C72CE-54CB-1301-BA14-433B94647EB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Packages and Libraries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93A638-E929-7653-6A5F-287A245EE17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27052" y="1844676"/>
            <a:ext cx="7898492" cy="475297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In R, we are only limited in terms of what we know and what our computer can handle </a:t>
            </a:r>
          </a:p>
          <a:p>
            <a:r>
              <a:rPr lang="en-GB" dirty="0">
                <a:solidFill>
                  <a:schemeClr val="tx1"/>
                </a:solidFill>
              </a:rPr>
              <a:t>R comes with certain functions pre-packaged (often called base R)</a:t>
            </a:r>
          </a:p>
          <a:p>
            <a:pPr lvl="1"/>
            <a:r>
              <a:rPr lang="en-GB" dirty="0">
                <a:solidFill>
                  <a:schemeClr val="tx1"/>
                </a:solidFill>
              </a:rPr>
              <a:t>Like mean() or </a:t>
            </a:r>
            <a:r>
              <a:rPr lang="en-GB" dirty="0" err="1">
                <a:solidFill>
                  <a:schemeClr val="tx1"/>
                </a:solidFill>
              </a:rPr>
              <a:t>sd</a:t>
            </a:r>
            <a:r>
              <a:rPr lang="en-GB" dirty="0">
                <a:solidFill>
                  <a:schemeClr val="tx1"/>
                </a:solidFill>
              </a:rPr>
              <a:t>()</a:t>
            </a:r>
          </a:p>
          <a:p>
            <a:r>
              <a:rPr lang="en-GB" dirty="0">
                <a:solidFill>
                  <a:schemeClr val="tx1"/>
                </a:solidFill>
              </a:rPr>
              <a:t>We can add in additional functions through packages or libraries (which are collections of packages)</a:t>
            </a:r>
          </a:p>
          <a:p>
            <a:r>
              <a:rPr lang="en-GB" dirty="0">
                <a:solidFill>
                  <a:schemeClr val="tx1"/>
                </a:solidFill>
              </a:rPr>
              <a:t>A package is a collection of functions that are bundled together, these can be downloaded from CRAN and used locally on your computer</a:t>
            </a:r>
          </a:p>
        </p:txBody>
      </p:sp>
      <p:pic>
        <p:nvPicPr>
          <p:cNvPr id="5" name="Picture 4" descr="A couch and a table in a library&#10;&#10;Description automatically generated">
            <a:extLst>
              <a:ext uri="{FF2B5EF4-FFF2-40B4-BE49-F238E27FC236}">
                <a16:creationId xmlns:a16="http://schemas.microsoft.com/office/drawing/2014/main" id="{A501F3D6-094A-BDD4-A1D5-BE8232355D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519247" y="931349"/>
            <a:ext cx="3241383" cy="1826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5743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B5E6D-D658-5E56-1F86-1570DB00814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The </a:t>
            </a:r>
            <a:r>
              <a:rPr lang="en-GB" dirty="0" err="1"/>
              <a:t>Tidyverse</a:t>
            </a:r>
            <a:r>
              <a:rPr lang="en-GB" dirty="0"/>
              <a:t> library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CE306B-CBB4-3366-8F71-72EF4AF47B2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 err="1">
                <a:solidFill>
                  <a:schemeClr val="tx1"/>
                </a:solidFill>
              </a:rPr>
              <a:t>Tidyverse</a:t>
            </a:r>
            <a:r>
              <a:rPr lang="en-GB" dirty="0">
                <a:solidFill>
                  <a:schemeClr val="tx1"/>
                </a:solidFill>
              </a:rPr>
              <a:t> is a collection of packages that are aligned through their approach to data science and share an underlying design philosophy, grammar, and data structures</a:t>
            </a:r>
          </a:p>
          <a:p>
            <a:r>
              <a:rPr lang="en-GB" dirty="0">
                <a:solidFill>
                  <a:schemeClr val="tx1"/>
                </a:solidFill>
              </a:rPr>
              <a:t>It includes many functions that we will be using throughout the course</a:t>
            </a:r>
          </a:p>
          <a:p>
            <a:r>
              <a:rPr lang="en-GB" dirty="0">
                <a:solidFill>
                  <a:schemeClr val="tx1"/>
                </a:solidFill>
              </a:rPr>
              <a:t>One thing that comes with </a:t>
            </a:r>
            <a:r>
              <a:rPr lang="en-GB" dirty="0" err="1">
                <a:solidFill>
                  <a:schemeClr val="tx1"/>
                </a:solidFill>
              </a:rPr>
              <a:t>tidyverse</a:t>
            </a:r>
            <a:r>
              <a:rPr lang="en-GB" dirty="0">
                <a:solidFill>
                  <a:schemeClr val="tx1"/>
                </a:solidFill>
              </a:rPr>
              <a:t> and is a large part of writing in the “tidy style” are pipes</a:t>
            </a:r>
          </a:p>
        </p:txBody>
      </p:sp>
      <p:pic>
        <p:nvPicPr>
          <p:cNvPr id="5" name="Picture 4" descr="A bunch of metal pipes&#10;&#10;Description automatically generated">
            <a:extLst>
              <a:ext uri="{FF2B5EF4-FFF2-40B4-BE49-F238E27FC236}">
                <a16:creationId xmlns:a16="http://schemas.microsoft.com/office/drawing/2014/main" id="{B1F3EBB6-A40A-CA27-16F8-013D6F4796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706880" y="4480559"/>
            <a:ext cx="2198915" cy="1649186"/>
          </a:xfrm>
          <a:prstGeom prst="rect">
            <a:avLst/>
          </a:prstGeom>
        </p:spPr>
      </p:pic>
      <p:sp>
        <p:nvSpPr>
          <p:cNvPr id="6" name="&quot;No&quot; Symbol 5">
            <a:extLst>
              <a:ext uri="{FF2B5EF4-FFF2-40B4-BE49-F238E27FC236}">
                <a16:creationId xmlns:a16="http://schemas.microsoft.com/office/drawing/2014/main" id="{83E348E2-9DB6-A5EE-0254-11A11F765E5F}"/>
              </a:ext>
            </a:extLst>
          </p:cNvPr>
          <p:cNvSpPr/>
          <p:nvPr/>
        </p:nvSpPr>
        <p:spPr>
          <a:xfrm>
            <a:off x="1055915" y="3565035"/>
            <a:ext cx="3529148" cy="3292965"/>
          </a:xfrm>
          <a:prstGeom prst="noSmoking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7914263-5F90-9E2B-9F8D-3DF17D00542D}"/>
              </a:ext>
            </a:extLst>
          </p:cNvPr>
          <p:cNvSpPr txBox="1"/>
          <p:nvPr/>
        </p:nvSpPr>
        <p:spPr>
          <a:xfrm>
            <a:off x="7014754" y="4480559"/>
            <a:ext cx="20900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200" b="1" dirty="0"/>
              <a:t>%&gt;%</a:t>
            </a:r>
          </a:p>
        </p:txBody>
      </p:sp>
    </p:spTree>
    <p:extLst>
      <p:ext uri="{BB962C8B-B14F-4D97-AF65-F5344CB8AC3E}">
        <p14:creationId xmlns:p14="http://schemas.microsoft.com/office/powerpoint/2010/main" val="24602235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952FD1-A44C-FCAA-45BD-44397B25D55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Pipes Primer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6002E4-B597-A2A9-57B9-8FE918D17A5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Tidy pipes allow us to format our code so that it runs across multiple lines and enhances readability</a:t>
            </a:r>
          </a:p>
          <a:p>
            <a:r>
              <a:rPr lang="en-GB" b="0" i="0" dirty="0">
                <a:solidFill>
                  <a:srgbClr val="212529"/>
                </a:solidFill>
                <a:effectLst/>
                <a:latin typeface="-apple-system"/>
              </a:rPr>
              <a:t>Use </a:t>
            </a:r>
            <a:r>
              <a:rPr lang="en-GB" dirty="0"/>
              <a:t>%&gt;%</a:t>
            </a:r>
            <a:r>
              <a:rPr lang="en-GB" b="0" i="0" dirty="0">
                <a:solidFill>
                  <a:srgbClr val="212529"/>
                </a:solidFill>
                <a:effectLst/>
                <a:latin typeface="-apple-system"/>
              </a:rPr>
              <a:t> to emphasise a sequence of actions, rather than the object that the actions are being performed on.</a:t>
            </a:r>
          </a:p>
          <a:p>
            <a:r>
              <a:rPr lang="en-GB" dirty="0">
                <a:solidFill>
                  <a:srgbClr val="212529"/>
                </a:solidFill>
                <a:latin typeface="-apple-system"/>
              </a:rPr>
              <a:t>Pipes take the data object (such as a </a:t>
            </a:r>
            <a:r>
              <a:rPr lang="en-GB" dirty="0" err="1">
                <a:solidFill>
                  <a:srgbClr val="212529"/>
                </a:solidFill>
                <a:latin typeface="-apple-system"/>
              </a:rPr>
              <a:t>dataframe</a:t>
            </a:r>
            <a:r>
              <a:rPr lang="en-GB" dirty="0">
                <a:solidFill>
                  <a:srgbClr val="212529"/>
                </a:solidFill>
                <a:latin typeface="-apple-system"/>
              </a:rPr>
              <a:t>) and ‘pipes’ it into the RHS function</a:t>
            </a:r>
          </a:p>
          <a:p>
            <a:pPr lvl="1"/>
            <a:r>
              <a:rPr lang="en-GB" dirty="0" err="1">
                <a:solidFill>
                  <a:srgbClr val="212529"/>
                </a:solidFill>
                <a:latin typeface="-apple-system"/>
              </a:rPr>
              <a:t>Dataframe</a:t>
            </a:r>
            <a:r>
              <a:rPr lang="en-GB" dirty="0">
                <a:solidFill>
                  <a:srgbClr val="212529"/>
                </a:solidFill>
                <a:latin typeface="-apple-system"/>
              </a:rPr>
              <a:t> %&gt;% function() %&gt;% function %&gt;%...</a:t>
            </a:r>
          </a:p>
          <a:p>
            <a:endParaRPr lang="en-GB" dirty="0">
              <a:solidFill>
                <a:srgbClr val="212529"/>
              </a:solidFill>
              <a:latin typeface="-apple-system"/>
            </a:endParaRPr>
          </a:p>
          <a:p>
            <a:r>
              <a:rPr lang="en-GB" dirty="0">
                <a:solidFill>
                  <a:srgbClr val="212529"/>
                </a:solidFill>
                <a:latin typeface="-apple-system"/>
              </a:rPr>
              <a:t>Pipes replace nested functions and are easier to follow and read – they are also easier to troubleshoot</a:t>
            </a:r>
          </a:p>
          <a:p>
            <a:r>
              <a:rPr lang="en-GB" dirty="0">
                <a:solidFill>
                  <a:srgbClr val="212529"/>
                </a:solidFill>
                <a:latin typeface="-apple-system"/>
              </a:rPr>
              <a:t>Do not worry too much about pipes right now, they </a:t>
            </a:r>
            <a:r>
              <a:rPr lang="en-GB" b="1" dirty="0">
                <a:solidFill>
                  <a:srgbClr val="212529"/>
                </a:solidFill>
                <a:latin typeface="-apple-system"/>
              </a:rPr>
              <a:t>will</a:t>
            </a:r>
            <a:r>
              <a:rPr lang="en-GB" dirty="0">
                <a:solidFill>
                  <a:srgbClr val="212529"/>
                </a:solidFill>
                <a:latin typeface="-apple-system"/>
              </a:rPr>
              <a:t> be introduced, and you will get a chance to get familiar with them</a:t>
            </a:r>
            <a:endParaRPr lang="en-GB" dirty="0"/>
          </a:p>
        </p:txBody>
      </p:sp>
      <p:pic>
        <p:nvPicPr>
          <p:cNvPr id="5" name="Picture 4" descr="A close-up of a text&#10;&#10;Description automatically generated">
            <a:extLst>
              <a:ext uri="{FF2B5EF4-FFF2-40B4-BE49-F238E27FC236}">
                <a16:creationId xmlns:a16="http://schemas.microsoft.com/office/drawing/2014/main" id="{0769C1D8-CF83-C499-9C3B-8B237777F5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01142"/>
            <a:ext cx="30353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3041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553D35-592D-8507-D2BB-0168143855B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This week’s worksheet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29E8F4-613A-9A54-8F67-72373600F20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en-GB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Scripts </a:t>
            </a:r>
          </a:p>
          <a:p>
            <a:pPr>
              <a:buFont typeface="+mj-lt"/>
              <a:buAutoNum type="arabicPeriod"/>
            </a:pPr>
            <a:r>
              <a:rPr lang="en-GB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Installing and loading packages </a:t>
            </a:r>
          </a:p>
          <a:p>
            <a:pPr>
              <a:buFont typeface="+mj-lt"/>
              <a:buAutoNum type="arabicPeriod"/>
            </a:pPr>
            <a:r>
              <a:rPr lang="en-GB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Working directories and clean workspaces </a:t>
            </a:r>
          </a:p>
          <a:p>
            <a:pPr>
              <a:buFont typeface="+mj-lt"/>
              <a:buAutoNum type="arabicPeriod"/>
            </a:pPr>
            <a:r>
              <a:rPr lang="en-GB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Loading data (various formats) </a:t>
            </a:r>
          </a:p>
          <a:p>
            <a:pPr>
              <a:buFont typeface="+mj-lt"/>
              <a:buAutoNum type="arabicPeriod"/>
            </a:pPr>
            <a:r>
              <a:rPr lang="en-GB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Examining datasets </a:t>
            </a:r>
          </a:p>
          <a:p>
            <a:pPr>
              <a:buFont typeface="+mj-lt"/>
              <a:buAutoNum type="arabicPeriod"/>
            </a:pPr>
            <a:r>
              <a:rPr lang="en-GB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Closing your R session </a:t>
            </a:r>
          </a:p>
        </p:txBody>
      </p:sp>
    </p:spTree>
    <p:extLst>
      <p:ext uri="{BB962C8B-B14F-4D97-AF65-F5344CB8AC3E}">
        <p14:creationId xmlns:p14="http://schemas.microsoft.com/office/powerpoint/2010/main" val="42703512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E4BDDC-53A3-5198-0CB8-FF814B6D08E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Questions?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6F5C4C-EB00-FEA9-8A22-A8A48ACB9EE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I will be walking around while you work through the worksheet</a:t>
            </a:r>
          </a:p>
        </p:txBody>
      </p:sp>
    </p:spTree>
    <p:extLst>
      <p:ext uri="{BB962C8B-B14F-4D97-AF65-F5344CB8AC3E}">
        <p14:creationId xmlns:p14="http://schemas.microsoft.com/office/powerpoint/2010/main" val="17934154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D86AD-CF95-44F9-A150-71E659F2295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Session Outline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759BF0-545C-BBE2-FD76-7C153AD5B4A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1. Last session refresher</a:t>
            </a:r>
          </a:p>
          <a:p>
            <a:pPr lvl="1"/>
            <a:r>
              <a:rPr lang="en-GB" dirty="0">
                <a:solidFill>
                  <a:schemeClr val="tx1"/>
                </a:solidFill>
              </a:rPr>
              <a:t>The take home tasks</a:t>
            </a:r>
          </a:p>
          <a:p>
            <a:pPr lvl="1"/>
            <a:r>
              <a:rPr lang="en-GB" dirty="0">
                <a:solidFill>
                  <a:schemeClr val="tx1"/>
                </a:solidFill>
              </a:rPr>
              <a:t>Types of quantitative research</a:t>
            </a:r>
          </a:p>
          <a:p>
            <a:endParaRPr lang="en-GB" dirty="0">
              <a:solidFill>
                <a:schemeClr val="tx1"/>
              </a:solidFill>
            </a:endParaRPr>
          </a:p>
          <a:p>
            <a:r>
              <a:rPr lang="en-GB" dirty="0">
                <a:solidFill>
                  <a:schemeClr val="tx1"/>
                </a:solidFill>
              </a:rPr>
              <a:t>2. Quantitative Research</a:t>
            </a:r>
          </a:p>
          <a:p>
            <a:pPr lvl="1"/>
            <a:r>
              <a:rPr lang="en-GB" dirty="0">
                <a:solidFill>
                  <a:schemeClr val="tx1"/>
                </a:solidFill>
              </a:rPr>
              <a:t>The PPDAC cycle</a:t>
            </a:r>
          </a:p>
          <a:p>
            <a:pPr lvl="1"/>
            <a:r>
              <a:rPr lang="en-GB" dirty="0">
                <a:solidFill>
                  <a:schemeClr val="tx1"/>
                </a:solidFill>
              </a:rPr>
              <a:t>The data science workflow</a:t>
            </a:r>
          </a:p>
          <a:p>
            <a:endParaRPr lang="en-GB" dirty="0">
              <a:solidFill>
                <a:schemeClr val="tx1"/>
              </a:solidFill>
            </a:endParaRPr>
          </a:p>
          <a:p>
            <a:r>
              <a:rPr lang="en-GB" dirty="0">
                <a:solidFill>
                  <a:schemeClr val="tx1"/>
                </a:solidFill>
              </a:rPr>
              <a:t>3. Getting to know </a:t>
            </a:r>
            <a:r>
              <a:rPr lang="en-GB" dirty="0" err="1">
                <a:solidFill>
                  <a:schemeClr val="tx1"/>
                </a:solidFill>
              </a:rPr>
              <a:t>Rstudio</a:t>
            </a:r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72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055DC9-A4C1-185D-C5FE-4ABB87E380E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1. Refresher – take home tasks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09B127-ED58-D37D-C6E9-960F9EE4C8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27051" y="1844676"/>
            <a:ext cx="6311071" cy="475297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The solutions to the tasks and all the other R related content in last week’s worksheet is available on Moodle (The worksheet looks the same, but it will have the output underneath each section)</a:t>
            </a:r>
          </a:p>
          <a:p>
            <a:endParaRPr lang="en-GB" dirty="0">
              <a:solidFill>
                <a:schemeClr val="tx1"/>
              </a:solidFill>
              <a:effectLst/>
              <a:latin typeface="Calibri" panose="020F0502020204030204" pitchFamily="34" charset="0"/>
            </a:endParaRPr>
          </a:p>
          <a:p>
            <a:r>
              <a:rPr lang="en-GB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This table displays the scores of students in two foreign language exams, one administered at the beginning of term, the other at the end of term. </a:t>
            </a:r>
            <a:endParaRPr lang="en-GB" dirty="0">
              <a:solidFill>
                <a:schemeClr val="tx1"/>
              </a:solidFill>
              <a:effectLst/>
            </a:endParaRPr>
          </a:p>
          <a:p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23C028-A949-9561-7E39-90389B4397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4799" y="1172542"/>
            <a:ext cx="3335169" cy="4969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3302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66AF2B-DFAB-120B-1680-43115365CB7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74BE55-F4F9-CB8C-DB9C-6224ABEF2A1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F4378C-F3F0-8DF3-1C68-5CD2575B0E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051" y="548679"/>
            <a:ext cx="4492120" cy="244932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578CE75-3167-867E-A7DE-7A05005AF4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051" y="3579193"/>
            <a:ext cx="6163649" cy="166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7376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66AF2B-DFAB-120B-1680-43115365CB7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74BE55-F4F9-CB8C-DB9C-6224ABEF2A1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DBCB623-2564-99A8-F2EB-5E6F8E0E86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051" y="553256"/>
            <a:ext cx="8109222" cy="270307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D002F6C-7B05-3D14-A396-6071900226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051" y="3538438"/>
            <a:ext cx="8108269" cy="1668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1758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2A98973E-6AA5-A6EA-3F66-63A65F3AB8E7}"/>
              </a:ext>
            </a:extLst>
          </p:cNvPr>
          <p:cNvGrpSpPr/>
          <p:nvPr/>
        </p:nvGrpSpPr>
        <p:grpSpPr>
          <a:xfrm>
            <a:off x="431370" y="548681"/>
            <a:ext cx="8408227" cy="1916224"/>
            <a:chOff x="4139924" y="5132561"/>
            <a:chExt cx="7869030" cy="1494402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35F1FB2-5DBA-FEAC-B021-41E5DA3B01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39924" y="5132561"/>
              <a:ext cx="3912152" cy="438833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EE64571B-ACE2-3387-5997-CD3D81A228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36554" y="5458748"/>
              <a:ext cx="7772400" cy="116821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583802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A1DAE5-BD6B-3218-1616-F1576876376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A refresher from last week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8C1F30-0E6F-A191-E7C0-D41E4BACECC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06081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6C4BFF-4A7F-D65E-329F-43D5BC4D154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Two basic strategies in quantitative research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749F4B-A0B1-D748-3FFF-ACDC87316E5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GB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Observational research </a:t>
            </a:r>
          </a:p>
          <a:p>
            <a:pPr lvl="1"/>
            <a:r>
              <a:rPr lang="en-GB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Simply observe and describe behaviour in natural situations</a:t>
            </a:r>
            <a:endParaRPr lang="en-GB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-GB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Example: Systematic reviews, corpus analyses, correlational research, etc. </a:t>
            </a:r>
            <a:endParaRPr lang="en-GB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GB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Experimental research </a:t>
            </a:r>
            <a:endParaRPr lang="en-GB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-GB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Systematically manipulate variables of interest and see what effect our manipulation has in the world </a:t>
            </a:r>
          </a:p>
          <a:p>
            <a:pPr lvl="1"/>
            <a:r>
              <a:rPr lang="en-GB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Example: Experimental studies in the lab or in the wild</a:t>
            </a:r>
          </a:p>
        </p:txBody>
      </p:sp>
    </p:spTree>
    <p:extLst>
      <p:ext uri="{BB962C8B-B14F-4D97-AF65-F5344CB8AC3E}">
        <p14:creationId xmlns:p14="http://schemas.microsoft.com/office/powerpoint/2010/main" val="3703500125"/>
      </p:ext>
    </p:extLst>
  </p:cSld>
  <p:clrMapOvr>
    <a:masterClrMapping/>
  </p:clrMapOvr>
</p:sld>
</file>

<file path=ppt/theme/theme1.xml><?xml version="1.0" encoding="utf-8"?>
<a:theme xmlns:a="http://schemas.openxmlformats.org/drawingml/2006/main" name="Slide 2: Text Only">
  <a:themeElements>
    <a:clrScheme name="Custom 4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D52B1E"/>
      </a:hlink>
      <a:folHlink>
        <a:srgbClr val="D52B1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U" id="{5D1E861D-B668-5841-A8D8-7967894BB914}" vid="{9598D707-D61E-A347-854D-7B698F2F2D0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Slide 2: Text Only</Template>
  <TotalTime>753</TotalTime>
  <Words>1081</Words>
  <Application>Microsoft Macintosh PowerPoint</Application>
  <PresentationFormat>Widescreen</PresentationFormat>
  <Paragraphs>121</Paragraphs>
  <Slides>24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-apple-system</vt:lpstr>
      <vt:lpstr>Arial</vt:lpstr>
      <vt:lpstr>ArialMT</vt:lpstr>
      <vt:lpstr>Calibri</vt:lpstr>
      <vt:lpstr>system-ui</vt:lpstr>
      <vt:lpstr>Slide 2: Text Only</vt:lpstr>
      <vt:lpstr>PowerPoint Presentation</vt:lpstr>
      <vt:lpstr>1. Introduction to the course</vt:lpstr>
      <vt:lpstr>Session Outline</vt:lpstr>
      <vt:lpstr>1. Refresher – take home tasks</vt:lpstr>
      <vt:lpstr>PowerPoint Presentation</vt:lpstr>
      <vt:lpstr>PowerPoint Presentation</vt:lpstr>
      <vt:lpstr>PowerPoint Presentation</vt:lpstr>
      <vt:lpstr>A refresher from last week</vt:lpstr>
      <vt:lpstr>Two basic strategies in quantitative research</vt:lpstr>
      <vt:lpstr>Experimental Research</vt:lpstr>
      <vt:lpstr>The statistical method: PPDAC (MacKay &amp; Oldford, 2000) </vt:lpstr>
      <vt:lpstr>PowerPoint Presentation</vt:lpstr>
      <vt:lpstr>The Data Science workflow</vt:lpstr>
      <vt:lpstr>Step 1: Wrangling</vt:lpstr>
      <vt:lpstr>Step 2: Visualise</vt:lpstr>
      <vt:lpstr>Step 3: Model</vt:lpstr>
      <vt:lpstr>Step 4: Communicate</vt:lpstr>
      <vt:lpstr>Getting to know RStudio</vt:lpstr>
      <vt:lpstr>Nested functions are bad</vt:lpstr>
      <vt:lpstr>Packages and Libraries</vt:lpstr>
      <vt:lpstr>The Tidyverse library</vt:lpstr>
      <vt:lpstr>Pipes Primer</vt:lpstr>
      <vt:lpstr>This week’s worksheet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Ivory, Matthew</dc:creator>
  <cp:lastModifiedBy>Ivory, Matthew</cp:lastModifiedBy>
  <cp:revision>32</cp:revision>
  <dcterms:created xsi:type="dcterms:W3CDTF">2021-06-09T09:46:13Z</dcterms:created>
  <dcterms:modified xsi:type="dcterms:W3CDTF">2024-01-03T22:15:22Z</dcterms:modified>
</cp:coreProperties>
</file>